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71" r:id="rId3"/>
    <p:sldId id="301" r:id="rId4"/>
    <p:sldId id="272" r:id="rId5"/>
    <p:sldId id="273" r:id="rId6"/>
    <p:sldId id="302" r:id="rId7"/>
    <p:sldId id="286" r:id="rId8"/>
    <p:sldId id="274" r:id="rId9"/>
    <p:sldId id="288" r:id="rId10"/>
    <p:sldId id="296" r:id="rId11"/>
    <p:sldId id="293" r:id="rId12"/>
    <p:sldId id="297" r:id="rId13"/>
    <p:sldId id="298" r:id="rId14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075" autoAdjust="0"/>
  </p:normalViewPr>
  <p:slideViewPr>
    <p:cSldViewPr>
      <p:cViewPr varScale="1">
        <p:scale>
          <a:sx n="70" d="100"/>
          <a:sy n="70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8.2559339525283791E-3"/>
                  <c:y val="-7.9365079365079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238720235872491E-3"/>
                  <c:y val="-7.1428571428571425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7%</a:t>
                    </a:r>
                    <a:endParaRPr lang="en-US" sz="1200" b="1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2477440471744982E-3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благополучное общение</c:v>
                </c:pt>
                <c:pt idx="1">
                  <c:v>удовлетворительное отношение</c:v>
                </c:pt>
                <c:pt idx="2">
                  <c:v>контакт с детьми не налажен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0.93</c:v>
                </c:pt>
                <c:pt idx="1">
                  <c:v>7.0000000000000007E-2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14471936"/>
        <c:axId val="315319840"/>
        <c:axId val="0"/>
      </c:bar3DChart>
      <c:catAx>
        <c:axId val="314471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5319840"/>
        <c:crosses val="autoZero"/>
        <c:auto val="1"/>
        <c:lblAlgn val="ctr"/>
        <c:lblOffset val="100"/>
        <c:noMultiLvlLbl val="0"/>
      </c:catAx>
      <c:valAx>
        <c:axId val="315319840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314471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305540475003955"/>
          <c:y val="7.1460370177558116E-2"/>
          <c:w val="0.56938460704373572"/>
          <c:h val="0.5244769755882935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8.2559339525283791E-3"/>
                  <c:y val="-7.9365079365079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238720235872491E-3"/>
                  <c:y val="-7.1428571428571425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7%</a:t>
                    </a:r>
                    <a:endParaRPr lang="en-US" sz="1200" b="1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2477440471744982E-3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полное взаимопонимание</c:v>
                </c:pt>
                <c:pt idx="1">
                  <c:v>непоследовательный характер отношений меду родителями и детьми</c:v>
                </c:pt>
                <c:pt idx="2">
                  <c:v>недостаточное внимание ребенку</c:v>
                </c:pt>
                <c:pt idx="3">
                  <c:v>авторитарность со стороны родителей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0.47</c:v>
                </c:pt>
                <c:pt idx="1">
                  <c:v>0.27</c:v>
                </c:pt>
                <c:pt idx="2">
                  <c:v>0.13</c:v>
                </c:pt>
                <c:pt idx="3">
                  <c:v>0.13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14992584"/>
        <c:axId val="314992968"/>
        <c:axId val="0"/>
      </c:bar3DChart>
      <c:catAx>
        <c:axId val="314992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4992968"/>
        <c:crosses val="autoZero"/>
        <c:auto val="1"/>
        <c:lblAlgn val="ctr"/>
        <c:lblOffset val="100"/>
        <c:noMultiLvlLbl val="0"/>
      </c:catAx>
      <c:valAx>
        <c:axId val="314992968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314992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7960072178477692"/>
          <c:y val="0.12760218626204725"/>
          <c:w val="0.52033792650918631"/>
          <c:h val="0.4776965618538777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2"/>
            <c:invertIfNegative val="0"/>
            <c:bubble3D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8.2559339525283791E-3"/>
                  <c:y val="-7.9365079365079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238720235872491E-3"/>
                  <c:y val="-7.1428571428571425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rPr>
                      <a:t>7%</a:t>
                    </a:r>
                    <a:endParaRPr lang="en-US" sz="1200" b="1">
                      <a:latin typeface="Times New Roman" pitchFamily="18" charset="0"/>
                      <a:cs typeface="Times New Roman" pitchFamily="18" charset="0"/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8.2477440471744982E-3"/>
                  <c:y val="-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gradFill rotWithShape="1">
                <a:gsLst>
                  <a:gs pos="0">
                    <a:schemeClr val="accent3">
                      <a:tint val="50000"/>
                      <a:satMod val="300000"/>
                    </a:schemeClr>
                  </a:gs>
                  <a:gs pos="35000">
                    <a:schemeClr val="accent3">
                      <a:tint val="37000"/>
                      <a:satMod val="300000"/>
                    </a:schemeClr>
                  </a:gs>
                  <a:gs pos="100000">
                    <a:schemeClr val="accent3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b="1">
                    <a:solidFill>
                      <a:schemeClr val="dk1"/>
                    </a:solidFill>
                    <a:latin typeface="Times New Roman" pitchFamily="18" charset="0"/>
                    <a:ea typeface="+mn-ea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полное взаимопонимание</c:v>
                </c:pt>
                <c:pt idx="1">
                  <c:v>непоследовательный характер отношений меду родителями и детьми</c:v>
                </c:pt>
                <c:pt idx="2">
                  <c:v>недостаточное внимание ребенку</c:v>
                </c:pt>
                <c:pt idx="3">
                  <c:v>авторитарность со стороны родителей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0.47</c:v>
                </c:pt>
                <c:pt idx="1">
                  <c:v>0.27</c:v>
                </c:pt>
                <c:pt idx="2">
                  <c:v>0.13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315051272"/>
        <c:axId val="315052056"/>
        <c:axId val="0"/>
      </c:bar3DChart>
      <c:catAx>
        <c:axId val="31505127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315052056"/>
        <c:crosses val="autoZero"/>
        <c:auto val="1"/>
        <c:lblAlgn val="ctr"/>
        <c:lblOffset val="100"/>
        <c:noMultiLvlLbl val="0"/>
      </c:catAx>
      <c:valAx>
        <c:axId val="315052056"/>
        <c:scaling>
          <c:orientation val="minMax"/>
        </c:scaling>
        <c:delete val="0"/>
        <c:axPos val="l"/>
        <c:numFmt formatCode="0%" sourceLinked="1"/>
        <c:majorTickMark val="none"/>
        <c:minorTickMark val="none"/>
        <c:tickLblPos val="nextTo"/>
        <c:crossAx val="315051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67908275484256"/>
          <c:y val="7.9735180416139487E-2"/>
          <c:w val="0.87244074046818909"/>
          <c:h val="0.8209746312040284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1"/>
            <c:invertIfNegative val="0"/>
            <c:bubble3D val="0"/>
            <c:spPr>
              <a:gradFill rotWithShape="1">
                <a:gsLst>
                  <a:gs pos="0">
                    <a:schemeClr val="accent2">
                      <a:shade val="51000"/>
                      <a:satMod val="130000"/>
                    </a:schemeClr>
                  </a:gs>
                  <a:gs pos="80000">
                    <a:schemeClr val="accent2">
                      <a:shade val="93000"/>
                      <a:satMod val="130000"/>
                    </a:schemeClr>
                  </a:gs>
                  <a:gs pos="100000">
                    <a:schemeClr val="accent2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-3.0303030303030303E-3"/>
                  <c:y val="-0.1065088757396449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5.91715976331360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gradFill rotWithShape="1">
                <a:gsLst>
                  <a:gs pos="0">
                    <a:schemeClr val="accent2">
                      <a:tint val="50000"/>
                      <a:satMod val="300000"/>
                    </a:schemeClr>
                  </a:gs>
                  <a:gs pos="35000">
                    <a:schemeClr val="accent2">
                      <a:tint val="37000"/>
                      <a:satMod val="300000"/>
                    </a:schemeClr>
                  </a:gs>
                  <a:gs pos="100000">
                    <a:schemeClr val="accent2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 formatCode="0%">
                  <c:v>7.0000000000000007E-2</c:v>
                </c:pt>
                <c:pt idx="1">
                  <c:v>0.93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15051664"/>
        <c:axId val="315050880"/>
        <c:axId val="0"/>
      </c:bar3DChart>
      <c:catAx>
        <c:axId val="3150516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15050880"/>
        <c:crosses val="autoZero"/>
        <c:auto val="1"/>
        <c:lblAlgn val="ctr"/>
        <c:lblOffset val="100"/>
        <c:noMultiLvlLbl val="0"/>
      </c:catAx>
      <c:valAx>
        <c:axId val="3150508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150516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5439486217726"/>
          <c:y val="3.8700669778952472E-2"/>
          <c:w val="0.87008132263020854"/>
          <c:h val="0.8341367052148680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layout>
                <c:manualLayout>
                  <c:x val="0"/>
                  <c:y val="-9.1269841269841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"/>
                  <c:y val="-4.7619047619047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3148148148148147E-3"/>
                  <c:y val="-5.158730158730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gradFill rotWithShape="1">
                <a:gsLst>
                  <a:gs pos="0">
                    <a:schemeClr val="accent5">
                      <a:tint val="50000"/>
                      <a:satMod val="300000"/>
                    </a:schemeClr>
                  </a:gs>
                  <a:gs pos="35000">
                    <a:schemeClr val="accent5">
                      <a:tint val="37000"/>
                      <a:satMod val="300000"/>
                    </a:schemeClr>
                  </a:gs>
                  <a:gs pos="100000">
                    <a:schemeClr val="accent5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5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20- 30 лет</c:v>
                </c:pt>
                <c:pt idx="1">
                  <c:v>30 - 40 лет</c:v>
                </c:pt>
                <c:pt idx="2">
                  <c:v>40 - 50- лет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 formatCode="0.00%">
                  <c:v>0.2</c:v>
                </c:pt>
                <c:pt idx="1">
                  <c:v>0.73</c:v>
                </c:pt>
                <c:pt idx="2">
                  <c:v>7.0000000000000007E-2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15053624"/>
        <c:axId val="315054016"/>
        <c:axId val="0"/>
      </c:bar3DChart>
      <c:catAx>
        <c:axId val="315053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15054016"/>
        <c:crosses val="autoZero"/>
        <c:auto val="1"/>
        <c:lblAlgn val="ctr"/>
        <c:lblOffset val="100"/>
        <c:noMultiLvlLbl val="0"/>
      </c:catAx>
      <c:valAx>
        <c:axId val="31505401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3150536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0"/>
                  <c:y val="-4.7619047619047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2.3148148148148147E-3"/>
                  <c:y val="-5.9523809523809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4.76190476190475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3148148148148147E-3"/>
                  <c:y val="-6.3492063492063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gradFill rotWithShape="1">
                <a:gsLst>
                  <a:gs pos="0">
                    <a:schemeClr val="accent6">
                      <a:tint val="50000"/>
                      <a:satMod val="300000"/>
                    </a:schemeClr>
                  </a:gs>
                  <a:gs pos="35000">
                    <a:schemeClr val="accent6">
                      <a:tint val="37000"/>
                      <a:satMod val="300000"/>
                    </a:schemeClr>
                  </a:gs>
                  <a:gs pos="100000">
                    <a:schemeClr val="accent6">
                      <a:tint val="15000"/>
                      <a:satMod val="35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Высшее</c:v>
                </c:pt>
                <c:pt idx="1">
                  <c:v>не полное высшее</c:v>
                </c:pt>
                <c:pt idx="2">
                  <c:v>среднее специальное</c:v>
                </c:pt>
                <c:pt idx="3">
                  <c:v>среднее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0.47</c:v>
                </c:pt>
                <c:pt idx="1">
                  <c:v>7.0000000000000007E-2</c:v>
                </c:pt>
                <c:pt idx="2" formatCode="0.00%">
                  <c:v>0.39</c:v>
                </c:pt>
                <c:pt idx="3" formatCode="0.00%">
                  <c:v>7.0000000000000007E-2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15438632"/>
        <c:axId val="315443728"/>
        <c:axId val="0"/>
      </c:bar3DChart>
      <c:catAx>
        <c:axId val="315438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315443728"/>
        <c:crosses val="autoZero"/>
        <c:auto val="1"/>
        <c:lblAlgn val="ctr"/>
        <c:lblOffset val="100"/>
        <c:noMultiLvlLbl val="0"/>
      </c:catAx>
      <c:valAx>
        <c:axId val="31544372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15438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package" Target="../embeddings/_________Microsoft_Word1.docx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6632"/>
            <a:ext cx="8784976" cy="6741368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endParaRPr lang="ru-RU" sz="1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Детский сад № 35»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Отчет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проведению мероприятий в рамках «Недели правовой помощи»</a:t>
            </a:r>
          </a:p>
          <a:p>
            <a:pPr marL="0" lvl="0" indent="0" algn="ctr">
              <a:spcBef>
                <a:spcPts val="0"/>
              </a:spcBef>
              <a:buNone/>
            </a:pPr>
            <a:endParaRPr lang="ru-RU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spcBef>
                <a:spcPts val="0"/>
              </a:spcBef>
              <a:buNone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воспитатель: </a:t>
            </a: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Захарова </a:t>
            </a: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М.Н.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sz="1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8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ru-RU" sz="1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Чебаркуль 2020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5260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" y="0"/>
            <a:ext cx="9144000" cy="1034479"/>
          </a:xfrm>
        </p:spPr>
        <p:txBody>
          <a:bodyPr>
            <a:noAutofit/>
          </a:bodyPr>
          <a:lstStyle/>
          <a:p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</a:t>
            </a:r>
            <a:r>
              <a:rPr lang="ru-RU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МБДОУ «Детский сад № 35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«КАКИЕ ВЫ РОДИТЕЛИ?» 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(РЕЗУЛЬТАТ ТЕСТИРОВАНИЯ)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34478"/>
            <a:ext cx="9036496" cy="58235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47% - между ребенком и родителями царит полное взаимопонимание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27% - общение с ребенком носит непоследовательный характер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13% - родители недостаточно внимательны к ребенку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13% - родители слишком авторитарны.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6788750"/>
              </p:ext>
            </p:extLst>
          </p:nvPr>
        </p:nvGraphicFramePr>
        <p:xfrm>
          <a:off x="1043733" y="2117422"/>
          <a:ext cx="8100392" cy="47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7548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6982" y="19706"/>
            <a:ext cx="8229600" cy="91118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«НАКАЗАНИЯ И ОТНОШЕНИЯ К НИМ</a:t>
            </a:r>
            <a:r>
              <a:rPr lang="ru-RU" sz="1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приняло участие </a:t>
            </a:r>
            <a:r>
              <a:rPr lang="ru-RU" sz="20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55,5%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8964488" cy="60932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Ваш пол и возраст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Мужчины - 7% (1 человек)</a:t>
            </a: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 - 93% (14 человек)</a:t>
            </a:r>
          </a:p>
          <a:p>
            <a:pPr marL="0" indent="0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- 30 лет –-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20%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30 - 40 лет 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73%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40-50 лет 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7%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высшее – 47%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полное высшее – 7%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специальное – 39%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 – 7%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156094506"/>
              </p:ext>
            </p:extLst>
          </p:nvPr>
        </p:nvGraphicFramePr>
        <p:xfrm>
          <a:off x="5128371" y="597957"/>
          <a:ext cx="3742164" cy="2434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16616997"/>
              </p:ext>
            </p:extLst>
          </p:nvPr>
        </p:nvGraphicFramePr>
        <p:xfrm>
          <a:off x="1472838" y="2658067"/>
          <a:ext cx="4956185" cy="2002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965183059"/>
              </p:ext>
            </p:extLst>
          </p:nvPr>
        </p:nvGraphicFramePr>
        <p:xfrm>
          <a:off x="4168069" y="4674994"/>
          <a:ext cx="4702465" cy="2183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9068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40000" lnSpcReduction="20000"/>
          </a:bodyPr>
          <a:lstStyle/>
          <a:p>
            <a:pPr marL="0" lvl="0" indent="0" algn="just">
              <a:lnSpc>
                <a:spcPct val="120000"/>
              </a:lnSpc>
              <a:buNone/>
            </a:pPr>
            <a:r>
              <a:rPr lang="ru-RU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4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45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опросы к анкетированию «НАКАЗАНИЯ </a:t>
            </a:r>
            <a:r>
              <a:rPr lang="ru-RU" sz="45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ОТНОШЕНИЯ К НИМ»</a:t>
            </a:r>
            <a:r>
              <a:rPr lang="ru-RU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45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buNone/>
            </a:pP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1.Кто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по-вашему, в большей степени ответственен за воспитание ребенка – 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ДОУ   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buNone/>
            </a:pP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2.Мне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приходится наказывать ребенка, когда он...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наказывал (а), объясняю  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Дерется 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Огрызается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Не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слушается  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ru-RU" sz="4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3.Взрослый </a:t>
            </a:r>
            <a:r>
              <a:rPr lang="ru-RU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наказывает ребенка, потому что …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слушаются  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Не </a:t>
            </a: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договориться  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ru-RU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Чтоб ребенок понял  </a:t>
            </a:r>
            <a:r>
              <a:rPr lang="ru-RU" sz="4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Не знаю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ru-RU" sz="45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Какие </a:t>
            </a:r>
            <a:r>
              <a:rPr lang="ru-RU" sz="45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наказания применяли по отношению к Вам родители в детстве? (Нужное подчеркните: 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ru-RU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ремень  </a:t>
            </a:r>
            <a:r>
              <a:rPr lang="ru-RU" sz="4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шлепок                                      сажали </a:t>
            </a:r>
            <a:r>
              <a:rPr lang="ru-RU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темное место  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ru-RU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ставили в угол  </a:t>
            </a:r>
            <a:r>
              <a:rPr lang="ru-RU" sz="4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ставили </a:t>
            </a:r>
            <a:r>
              <a:rPr lang="ru-RU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крупу </a:t>
            </a:r>
            <a:r>
              <a:rPr lang="ru-RU" sz="4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не </a:t>
            </a:r>
            <a:r>
              <a:rPr lang="ru-RU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разговаривали  </a:t>
            </a:r>
            <a:r>
              <a:rPr lang="ru-RU" sz="4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ru-RU" sz="4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лишали </a:t>
            </a:r>
            <a:r>
              <a:rPr lang="ru-RU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удовольствия  </a:t>
            </a:r>
            <a:r>
              <a:rPr lang="ru-RU" sz="45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беседовали                                не </a:t>
            </a:r>
            <a:r>
              <a:rPr lang="ru-RU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наказывали  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ru-RU" sz="45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говорили накажу</a:t>
            </a:r>
            <a:endParaRPr lang="ru-RU" sz="45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buNone/>
            </a:pP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buNone/>
            </a:pP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buNone/>
            </a:pPr>
            <a:r>
              <a:rPr lang="ru-RU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20000"/>
              </a:lnSpc>
              <a:buNone/>
            </a:pPr>
            <a:r>
              <a:rPr lang="ru-RU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92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20000"/>
              </a:lnSpc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. Какие наказания Вы считаете возможным применять по отношению к ребенку? 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наказывать                                 ремень                                                   шлепок  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ставили в угол                                не разговаривали                                  лишать удовольствия  </a:t>
            </a:r>
          </a:p>
          <a:p>
            <a:pPr marL="0" lvl="0" indent="0" algn="just">
              <a:lnSpc>
                <a:spcPct val="120000"/>
              </a:lnSpc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беседовали                                      повышение голоса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Какие наказания Вы применяете по отношению к своему ребенку? </a:t>
            </a:r>
            <a:endPara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наказывать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ремень                                              шлепок 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ставить в угол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не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разговаривать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лишать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удовольствия 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беседовать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повышение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голоса  </a:t>
            </a:r>
          </a:p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. За что, в какой ситуации Вы можете ударить ребенка?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Редко  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истерики                                      не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наказываю 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слышит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сдерживаюсь                               плохо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обижает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слабых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отказывается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стоять в углу  </a:t>
            </a:r>
          </a:p>
          <a:p>
            <a:pPr marL="0" indent="0" algn="just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За что, в какой ситуации  повысить на ребенка голос?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повышаем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непослушание 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реагирует на замечание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редко  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опасности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портит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имущество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перебивает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взрослых 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часто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886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760" y="-315415"/>
            <a:ext cx="8892480" cy="1915616"/>
          </a:xfrm>
        </p:spPr>
        <p:txBody>
          <a:bodyPr>
            <a:normAutofit/>
          </a:bodyPr>
          <a:lstStyle/>
          <a:p>
            <a:pPr fontAlgn="base"/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«Неделя Защита детей»</a:t>
            </a:r>
            <a:b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19.10.2020-23.10.2020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760" y="1052736"/>
            <a:ext cx="9018240" cy="5805264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обобщение знаний детей по правовой культуре у всех участников образовательного процесса.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Расширить знания детей о правах и обязанностях.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навыки выразительного чтения стихов.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Закрепить знания детей о праве на имя и фамилию, о праве на личную неприкосновенность, жизнь и свободу, о праве на медицинское обслуживание, о праве на семью;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умение рассуждать, делать выводы;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Воспитывать чувство самоуважения и уважения к другим людям, желание приходить на помощь нуждающимся.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36639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детьми.</a:t>
            </a:r>
            <a:b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76672"/>
            <a:ext cx="9036496" cy="6192688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беседы: 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«У меня есть права» («дошкольникам о правах и обязанностях»);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«В нашем садике родном, дружно, весело живем!»;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«Если чужой стучится в дверь»;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«Очень важные права»;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«Каждый ребенок имеет право»;</a:t>
            </a:r>
          </a:p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«Что означают наши имена».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К. Чуковского, С. Маршака, Н. Толстого, Катаева «Цветик-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семицветик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«Я имею право»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мультфильмов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Смешарики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о правах детей.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«Изучение семейной атмосферы».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видео-ролика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родителей о правах детей.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«Неделя правовых отношений».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4287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60648"/>
            <a:ext cx="3312368" cy="4470008"/>
          </a:xfrm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584955"/>
              </p:ext>
            </p:extLst>
          </p:nvPr>
        </p:nvGraphicFramePr>
        <p:xfrm>
          <a:off x="3995936" y="0"/>
          <a:ext cx="5304330" cy="40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name="Документ" r:id="rId5" imgW="10000030" imgH="7628348" progId="Word.Document.12">
                  <p:embed/>
                </p:oleObj>
              </mc:Choice>
              <mc:Fallback>
                <p:oleObj name="Документ" r:id="rId5" imgW="10000030" imgH="762834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95936" y="0"/>
                        <a:ext cx="5304330" cy="4046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158970"/>
            <a:ext cx="4932040" cy="3699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3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11" y="404664"/>
            <a:ext cx="8403777" cy="6302833"/>
          </a:xfrm>
        </p:spPr>
      </p:pic>
    </p:spTree>
    <p:extLst>
      <p:ext uri="{BB962C8B-B14F-4D97-AF65-F5344CB8AC3E}">
        <p14:creationId xmlns:p14="http://schemas.microsoft.com/office/powerpoint/2010/main" val="1787302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5" y="0"/>
            <a:ext cx="4522243" cy="339168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3772210"/>
            <a:ext cx="4150780" cy="311308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861048"/>
            <a:ext cx="3995936" cy="299695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" t="21651" r="2797" b="54200"/>
          <a:stretch/>
        </p:blipFill>
        <p:spPr>
          <a:xfrm>
            <a:off x="4690333" y="285579"/>
            <a:ext cx="4355976" cy="310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94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41"/>
            <a:ext cx="8229600" cy="1699467"/>
          </a:xfrm>
        </p:spPr>
        <p:txBody>
          <a:bodyPr>
            <a:noAutofit/>
          </a:bodyPr>
          <a:lstStyle/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 старших дошкольников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рамках месячника правового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воспитания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диагностике принимали участие 16 воспитанников подготовительной </a:t>
            </a: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группы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«Изучение семейной атмосферы» 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66689"/>
            <a:ext cx="8229600" cy="5157192"/>
          </a:xfrm>
        </p:spPr>
        <p:txBody>
          <a:bodyPr>
            <a:noAutofit/>
          </a:bodyPr>
          <a:lstStyle/>
          <a:p>
            <a:pPr marL="0" lvl="0" indent="0" algn="just">
              <a:spcBef>
                <a:spcPts val="60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тебя два билета в цирк. Кого бы из своей семьи ты взял(а) с собой на представление?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Твоя семья идет в гости, но один человек заболел и должен остаться дома. Кто это?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Дома ты строишь из конструктора гараж. У тебя не получается. Кого ты позовешь на помощь? 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Ты потерял(а) что-то очень дорогое для тебя. Кому первому ты расскажешь об этом?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 тебя болит зуб, и ты должен(на) пойти к зубному врачу.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кем ты пойдешь к врачу?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ответов на каждый вопрос: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Мама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Папа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Дедушка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Брат – сестра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Друзья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endParaRPr lang="ru-RU" sz="16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30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4110" y="-118257"/>
            <a:ext cx="8229600" cy="1026977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13" y="620688"/>
            <a:ext cx="2373563" cy="324036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436714"/>
            <a:ext cx="2551486" cy="371703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957" y="2661663"/>
            <a:ext cx="2444241" cy="34547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909" y="1105879"/>
            <a:ext cx="4314091" cy="57521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63" t="20109" r="-14562" b="3110"/>
          <a:stretch/>
        </p:blipFill>
        <p:spPr>
          <a:xfrm>
            <a:off x="4061333" y="3861048"/>
            <a:ext cx="2880320" cy="302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323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 родителей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месячника правового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Анкетирование </a:t>
            </a:r>
            <a:r>
              <a:rPr lang="ru-RU" sz="2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МБДОУ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35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ВЫ РОДИТЕЛИ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?» </a:t>
            </a:r>
            <a:r>
              <a:rPr lang="ru-RU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(ТОЧКА ЗРЕНИЯ РОДИТЕЛЕЙ</a:t>
            </a:r>
            <a:r>
              <a:rPr lang="ru-RU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Благополучное  общение с детьми  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93%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с детьми удовлетворительное  -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0" indent="0" algn="just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 с детьми не налажен – 0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</a:p>
          <a:p>
            <a:pPr marL="0" indent="0">
              <a:buNone/>
            </a:pPr>
            <a:endParaRPr lang="ru-RU" sz="18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(РЕЗУЛЬТАТ ТЕСТИРОВАНИЯ)</a:t>
            </a: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- между ребенком и родителями царит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взаимопонимание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27% - общение с ребенком носит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непоследовательный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13% - родители недостаточно внимательны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ребенку</a:t>
            </a:r>
          </a:p>
          <a:p>
            <a:pPr marL="0" indent="0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13% - родители слишком авторитарны</a:t>
            </a:r>
            <a:endParaRPr lang="ru-RU" sz="22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090812661"/>
              </p:ext>
            </p:extLst>
          </p:nvPr>
        </p:nvGraphicFramePr>
        <p:xfrm>
          <a:off x="4778755" y="1772816"/>
          <a:ext cx="4543827" cy="2062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4936714"/>
              </p:ext>
            </p:extLst>
          </p:nvPr>
        </p:nvGraphicFramePr>
        <p:xfrm>
          <a:off x="2555776" y="3298233"/>
          <a:ext cx="6732365" cy="3845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711688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</TotalTime>
  <Words>535</Words>
  <Application>Microsoft Office PowerPoint</Application>
  <PresentationFormat>Экран (4:3)</PresentationFormat>
  <Paragraphs>139</Paragraphs>
  <Slides>13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Тема Office</vt:lpstr>
      <vt:lpstr>Документ</vt:lpstr>
      <vt:lpstr>Презентация PowerPoint</vt:lpstr>
      <vt:lpstr>Акция «Неделя Защита детей» 19.10.2020-23.10.2020</vt:lpstr>
      <vt:lpstr>Работа с детьми. </vt:lpstr>
      <vt:lpstr>Презентация PowerPoint</vt:lpstr>
      <vt:lpstr>Презентация PowerPoint</vt:lpstr>
      <vt:lpstr>Презентация PowerPoint</vt:lpstr>
      <vt:lpstr>Анкетирование  старших дошкольников (в рамках месячника правового воспитания)  В диагностике принимали участие 16 воспитанников подготовительной группы  «Изучение семейной атмосферы» </vt:lpstr>
      <vt:lpstr>Работа с родителями</vt:lpstr>
      <vt:lpstr>Диагностика родителей в рамках месячника правового воспитания </vt:lpstr>
      <vt:lpstr> Анкетирование родителей МБДОУ «Детский сад № 35 «КАКИЕ ВЫ РОДИТЕЛИ?» (РЕЗУЛЬТАТ ТЕСТИРОВАНИЯ)  </vt:lpstr>
      <vt:lpstr> «НАКАЗАНИЯ И ОТНОШЕНИЯ К НИМ» Всего приняло участие – 55,5%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марина захарова</cp:lastModifiedBy>
  <cp:revision>58</cp:revision>
  <cp:lastPrinted>2020-11-11T17:40:58Z</cp:lastPrinted>
  <dcterms:modified xsi:type="dcterms:W3CDTF">2021-02-03T16:30:41Z</dcterms:modified>
</cp:coreProperties>
</file>